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59" r:id="rId5"/>
    <p:sldId id="267" r:id="rId6"/>
    <p:sldId id="268" r:id="rId7"/>
    <p:sldId id="269" r:id="rId8"/>
    <p:sldId id="270" r:id="rId9"/>
    <p:sldId id="271" r:id="rId10"/>
    <p:sldId id="272" r:id="rId11"/>
    <p:sldId id="273" r:id="rId1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3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CDDA6B-46EB-413D-AF6E-32A491082BD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123119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DDA6B-46EB-413D-AF6E-32A491082BD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264852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DDA6B-46EB-413D-AF6E-32A491082BD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258298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DDA6B-46EB-413D-AF6E-32A491082BD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195665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CDDA6B-46EB-413D-AF6E-32A491082BD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321327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CDDA6B-46EB-413D-AF6E-32A491082BD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336376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CDDA6B-46EB-413D-AF6E-32A491082BDE}"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36758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CDDA6B-46EB-413D-AF6E-32A491082BDE}"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50014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DDA6B-46EB-413D-AF6E-32A491082BDE}"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420824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CDDA6B-46EB-413D-AF6E-32A491082BD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58249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CDDA6B-46EB-413D-AF6E-32A491082BD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B4767-3B89-40CF-8673-56AFA2F0E6F6}" type="slidenum">
              <a:rPr lang="en-US" smtClean="0"/>
              <a:t>‹#›</a:t>
            </a:fld>
            <a:endParaRPr lang="en-US"/>
          </a:p>
        </p:txBody>
      </p:sp>
    </p:spTree>
    <p:extLst>
      <p:ext uri="{BB962C8B-B14F-4D97-AF65-F5344CB8AC3E}">
        <p14:creationId xmlns:p14="http://schemas.microsoft.com/office/powerpoint/2010/main" val="361487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ECDDA6B-46EB-413D-AF6E-32A491082BDE}" type="datetimeFigureOut">
              <a:rPr lang="en-US" smtClean="0"/>
              <a:t>1/13/2022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A94B4767-3B89-40CF-8673-56AFA2F0E6F6}" type="slidenum">
              <a:rPr lang="en-US" smtClean="0"/>
              <a:t>‹#›</a:t>
            </a:fld>
            <a:endParaRPr lang="en-US"/>
          </a:p>
        </p:txBody>
      </p:sp>
    </p:spTree>
    <p:extLst>
      <p:ext uri="{BB962C8B-B14F-4D97-AF65-F5344CB8AC3E}">
        <p14:creationId xmlns:p14="http://schemas.microsoft.com/office/powerpoint/2010/main" val="15738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90D9AFDE-790B-411C-BAC1-87D989F8F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055123"/>
            <a:ext cx="2213349" cy="2202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00E9A2-26CF-433C-90B0-93E2596BC9DC}"/>
              </a:ext>
            </a:extLst>
          </p:cNvPr>
          <p:cNvSpPr txBox="1"/>
          <p:nvPr/>
        </p:nvSpPr>
        <p:spPr>
          <a:xfrm>
            <a:off x="3448050" y="1819275"/>
            <a:ext cx="6143625" cy="2585323"/>
          </a:xfrm>
          <a:prstGeom prst="rect">
            <a:avLst/>
          </a:prstGeom>
          <a:noFill/>
        </p:spPr>
        <p:txBody>
          <a:bodyPr wrap="square" rtlCol="0">
            <a:spAutoFit/>
          </a:bodyPr>
          <a:lstStyle/>
          <a:p>
            <a:r>
              <a:rPr lang="en-US" sz="5400" dirty="0">
                <a:solidFill>
                  <a:srgbClr val="0070C0"/>
                </a:solidFill>
                <a:latin typeface="Times New Roman" panose="02020603050405020304" pitchFamily="18" charset="0"/>
                <a:cs typeface="Times New Roman" panose="02020603050405020304" pitchFamily="18" charset="0"/>
              </a:rPr>
              <a:t>Illinois Perkins Performance Indicators Report</a:t>
            </a:r>
          </a:p>
        </p:txBody>
      </p:sp>
      <p:sp>
        <p:nvSpPr>
          <p:cNvPr id="5" name="TextBox 4">
            <a:extLst>
              <a:ext uri="{FF2B5EF4-FFF2-40B4-BE49-F238E27FC236}">
                <a16:creationId xmlns:a16="http://schemas.microsoft.com/office/drawing/2014/main" id="{1B18FAC2-6932-4F8B-A585-A4B990168BA6}"/>
              </a:ext>
            </a:extLst>
          </p:cNvPr>
          <p:cNvSpPr txBox="1"/>
          <p:nvPr/>
        </p:nvSpPr>
        <p:spPr>
          <a:xfrm>
            <a:off x="2066925" y="5734050"/>
            <a:ext cx="603885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CIRR #425 Calhoun, Greene, Jersey, Macoupin</a:t>
            </a:r>
          </a:p>
        </p:txBody>
      </p:sp>
    </p:spTree>
    <p:extLst>
      <p:ext uri="{BB962C8B-B14F-4D97-AF65-F5344CB8AC3E}">
        <p14:creationId xmlns:p14="http://schemas.microsoft.com/office/powerpoint/2010/main" val="81935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extLst>
              <p:ext uri="{D42A27DB-BD31-4B8C-83A1-F6EECF244321}">
                <p14:modId xmlns:p14="http://schemas.microsoft.com/office/powerpoint/2010/main" val="2671951968"/>
              </p:ext>
            </p:extLst>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 CTE</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F91DBB8-2D36-4036-A848-FC5EE52E6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2874"/>
            <a:ext cx="10058400" cy="5390772"/>
          </a:xfrm>
          <a:prstGeom prst="rect">
            <a:avLst/>
          </a:prstGeom>
        </p:spPr>
      </p:pic>
    </p:spTree>
    <p:extLst>
      <p:ext uri="{BB962C8B-B14F-4D97-AF65-F5344CB8AC3E}">
        <p14:creationId xmlns:p14="http://schemas.microsoft.com/office/powerpoint/2010/main" val="204799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 CTE</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10AC16-1265-4C08-BCAC-A90F909CA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439"/>
            <a:ext cx="10058400" cy="5093338"/>
          </a:xfrm>
          <a:prstGeom prst="rect">
            <a:avLst/>
          </a:prstGeom>
        </p:spPr>
      </p:pic>
    </p:spTree>
    <p:extLst>
      <p:ext uri="{BB962C8B-B14F-4D97-AF65-F5344CB8AC3E}">
        <p14:creationId xmlns:p14="http://schemas.microsoft.com/office/powerpoint/2010/main" val="284272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4E496D8-B604-4516-A1D6-E89DCFD41702}"/>
              </a:ext>
            </a:extLst>
          </p:cNvPr>
          <p:cNvGraphicFramePr>
            <a:graphicFrameLocks noGrp="1"/>
          </p:cNvGraphicFramePr>
          <p:nvPr>
            <p:extLst>
              <p:ext uri="{D42A27DB-BD31-4B8C-83A1-F6EECF244321}">
                <p14:modId xmlns:p14="http://schemas.microsoft.com/office/powerpoint/2010/main" val="3610394330"/>
              </p:ext>
            </p:extLst>
          </p:nvPr>
        </p:nvGraphicFramePr>
        <p:xfrm>
          <a:off x="457200" y="977900"/>
          <a:ext cx="9143999" cy="6118797"/>
        </p:xfrm>
        <a:graphic>
          <a:graphicData uri="http://schemas.openxmlformats.org/drawingml/2006/table">
            <a:tbl>
              <a:tblPr/>
              <a:tblGrid>
                <a:gridCol w="6425268">
                  <a:extLst>
                    <a:ext uri="{9D8B030D-6E8A-4147-A177-3AD203B41FA5}">
                      <a16:colId xmlns:a16="http://schemas.microsoft.com/office/drawing/2014/main" val="3994705939"/>
                    </a:ext>
                  </a:extLst>
                </a:gridCol>
                <a:gridCol w="788432">
                  <a:extLst>
                    <a:ext uri="{9D8B030D-6E8A-4147-A177-3AD203B41FA5}">
                      <a16:colId xmlns:a16="http://schemas.microsoft.com/office/drawing/2014/main" val="3348117684"/>
                    </a:ext>
                  </a:extLst>
                </a:gridCol>
                <a:gridCol w="1930299">
                  <a:extLst>
                    <a:ext uri="{9D8B030D-6E8A-4147-A177-3AD203B41FA5}">
                      <a16:colId xmlns:a16="http://schemas.microsoft.com/office/drawing/2014/main" val="3446086390"/>
                    </a:ext>
                  </a:extLst>
                </a:gridCol>
              </a:tblGrid>
              <a:tr h="443794">
                <a:tc>
                  <a:txBody>
                    <a:bodyPr/>
                    <a:lstStyle/>
                    <a:p>
                      <a:pPr marR="1415961" algn="ctr" rtl="0" fontAlgn="t">
                        <a:spcBef>
                          <a:spcPts val="0"/>
                        </a:spcBef>
                        <a:spcAft>
                          <a:spcPts val="0"/>
                        </a:spcAft>
                      </a:pPr>
                      <a:r>
                        <a:rPr lang="en-US" sz="1200" b="1" i="0" u="none" strike="noStrike" dirty="0">
                          <a:solidFill>
                            <a:srgbClr val="000000"/>
                          </a:solidFill>
                          <a:effectLst/>
                          <a:latin typeface="Calibri" panose="020F0502020204030204" pitchFamily="34" charset="0"/>
                        </a:rPr>
                        <a:t>                                          Indicator Descriptions </a:t>
                      </a:r>
                      <a:endParaRPr lang="en-US" sz="12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dirty="0">
                          <a:solidFill>
                            <a:srgbClr val="000000"/>
                          </a:solidFill>
                          <a:effectLst/>
                          <a:latin typeface="Calibri" panose="020F0502020204030204" pitchFamily="34" charset="0"/>
                        </a:rPr>
                        <a:t>Indicator  </a:t>
                      </a:r>
                      <a:endParaRPr lang="en-US" sz="1200" dirty="0">
                        <a:effectLst/>
                      </a:endParaRPr>
                    </a:p>
                    <a:p>
                      <a:pPr algn="ctr" rtl="0" fontAlgn="t">
                        <a:spcBef>
                          <a:spcPts val="64"/>
                        </a:spcBef>
                        <a:spcAft>
                          <a:spcPts val="0"/>
                        </a:spcAft>
                      </a:pPr>
                      <a:r>
                        <a:rPr lang="en-US" sz="1200" b="1" i="0" u="none" strike="noStrike" dirty="0">
                          <a:solidFill>
                            <a:srgbClr val="000000"/>
                          </a:solidFill>
                          <a:effectLst/>
                          <a:latin typeface="Calibri" panose="020F0502020204030204" pitchFamily="34" charset="0"/>
                        </a:rPr>
                        <a:t>Codes </a:t>
                      </a:r>
                      <a:endParaRPr lang="en-US" sz="12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dirty="0">
                          <a:solidFill>
                            <a:srgbClr val="000000"/>
                          </a:solidFill>
                          <a:effectLst/>
                          <a:latin typeface="Calibri" panose="020F0502020204030204" pitchFamily="34" charset="0"/>
                        </a:rPr>
                        <a:t>Indicator Names</a:t>
                      </a:r>
                      <a:endParaRPr lang="en-US" sz="12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666536"/>
                  </a:ext>
                </a:extLst>
              </a:tr>
              <a:tr h="209268">
                <a:tc gridSpan="3">
                  <a:txBody>
                    <a:bodyPr/>
                    <a:lstStyle/>
                    <a:p>
                      <a:pPr marL="419252" rtl="0" fontAlgn="t">
                        <a:spcBef>
                          <a:spcPts val="0"/>
                        </a:spcBef>
                        <a:spcAft>
                          <a:spcPts val="0"/>
                        </a:spcAft>
                      </a:pPr>
                      <a:r>
                        <a:rPr lang="en-US" sz="1200" b="1" i="0" u="none" strike="noStrike" dirty="0">
                          <a:solidFill>
                            <a:srgbClr val="000000"/>
                          </a:solidFill>
                          <a:effectLst/>
                          <a:latin typeface="Calibri" panose="020F0502020204030204" pitchFamily="34" charset="0"/>
                        </a:rPr>
                        <a:t>Secondary Level</a:t>
                      </a:r>
                      <a:endParaRPr lang="en-US" sz="12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419252" rtl="0" fontAlgn="t">
                        <a:spcBef>
                          <a:spcPts val="0"/>
                        </a:spcBef>
                        <a:spcAft>
                          <a:spcPts val="0"/>
                        </a:spcAft>
                      </a:pP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126734"/>
                  </a:ext>
                </a:extLst>
              </a:tr>
              <a:tr h="441677">
                <a:tc>
                  <a:txBody>
                    <a:bodyPr/>
                    <a:lstStyle/>
                    <a:p>
                      <a:pPr marL="115278" marR="128067" indent="-4623" rtl="0" fontAlgn="t">
                        <a:spcBef>
                          <a:spcPts val="0"/>
                        </a:spcBef>
                        <a:spcAft>
                          <a:spcPts val="0"/>
                        </a:spcAft>
                      </a:pPr>
                      <a:r>
                        <a:rPr lang="en-US" sz="1100" b="0" i="0" u="none" strike="noStrike">
                          <a:solidFill>
                            <a:srgbClr val="000000"/>
                          </a:solidFill>
                          <a:effectLst/>
                          <a:latin typeface="Calibri" panose="020F0502020204030204" pitchFamily="34" charset="0"/>
                        </a:rPr>
                        <a:t>The percentage of CTE concentrators who graduate high school, as measured by the four-year adjusted cohort graduation rate (defined in section 8101 of the Elementary and Secondary Education Act of 1965).</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6253" rtl="0" fontAlgn="t">
                        <a:spcBef>
                          <a:spcPts val="0"/>
                        </a:spcBef>
                        <a:spcAft>
                          <a:spcPts val="0"/>
                        </a:spcAft>
                      </a:pPr>
                      <a:r>
                        <a:rPr lang="en-US" sz="1100" b="0" i="0" u="none" strike="noStrike">
                          <a:solidFill>
                            <a:srgbClr val="000000"/>
                          </a:solidFill>
                          <a:effectLst/>
                          <a:latin typeface="Calibri" panose="020F0502020204030204" pitchFamily="34" charset="0"/>
                        </a:rPr>
                        <a:t>1S1</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67666" rtl="0" fontAlgn="t">
                        <a:spcBef>
                          <a:spcPts val="0"/>
                        </a:spcBef>
                        <a:spcAft>
                          <a:spcPts val="0"/>
                        </a:spcAft>
                      </a:pPr>
                      <a:r>
                        <a:rPr lang="en-US" sz="1100" b="0" i="0" u="none" strike="noStrike">
                          <a:solidFill>
                            <a:srgbClr val="000000"/>
                          </a:solidFill>
                          <a:effectLst/>
                          <a:latin typeface="Calibri" panose="020F0502020204030204" pitchFamily="34" charset="0"/>
                        </a:rPr>
                        <a:t>Four-Year Graduation Rate</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421272"/>
                  </a:ext>
                </a:extLst>
              </a:tr>
              <a:tr h="446587">
                <a:tc>
                  <a:txBody>
                    <a:bodyPr/>
                    <a:lstStyle/>
                    <a:p>
                      <a:pPr marL="116675" marR="323520" indent="6718" rtl="0" fontAlgn="t">
                        <a:spcBef>
                          <a:spcPts val="0"/>
                        </a:spcBef>
                        <a:spcAft>
                          <a:spcPts val="0"/>
                        </a:spcAft>
                      </a:pPr>
                      <a:r>
                        <a:rPr lang="en-US" sz="1100" b="0" i="0" u="none" strike="noStrike" dirty="0">
                          <a:solidFill>
                            <a:srgbClr val="000000"/>
                          </a:solidFill>
                          <a:effectLst/>
                          <a:latin typeface="Calibri" panose="020F0502020204030204" pitchFamily="34" charset="0"/>
                        </a:rPr>
                        <a:t>(At the State’s discretion – IL six-year) The percentage of CTE  concentrators who graduate high school, as measured by extended-year adjusted cohort graduation rate defined in such section 8101</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6253" rtl="0" fontAlgn="t">
                        <a:spcBef>
                          <a:spcPts val="0"/>
                        </a:spcBef>
                        <a:spcAft>
                          <a:spcPts val="0"/>
                        </a:spcAft>
                      </a:pPr>
                      <a:r>
                        <a:rPr lang="en-US" sz="1100" b="0" i="0" u="none" strike="noStrike">
                          <a:solidFill>
                            <a:srgbClr val="000000"/>
                          </a:solidFill>
                          <a:effectLst/>
                          <a:latin typeface="Calibri" panose="020F0502020204030204" pitchFamily="34" charset="0"/>
                        </a:rPr>
                        <a:t>1S2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666" rtl="0" fontAlgn="t">
                        <a:spcBef>
                          <a:spcPts val="0"/>
                        </a:spcBef>
                        <a:spcAft>
                          <a:spcPts val="0"/>
                        </a:spcAft>
                      </a:pPr>
                      <a:r>
                        <a:rPr lang="en-US" sz="1100" b="0" i="0" u="none" strike="noStrike">
                          <a:solidFill>
                            <a:srgbClr val="000000"/>
                          </a:solidFill>
                          <a:effectLst/>
                          <a:latin typeface="Calibri" panose="020F0502020204030204" pitchFamily="34" charset="0"/>
                        </a:rPr>
                        <a:t>Extended Graduation Rate</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188827"/>
                  </a:ext>
                </a:extLst>
              </a:tr>
              <a:tr h="607012">
                <a:tc>
                  <a:txBody>
                    <a:bodyPr/>
                    <a:lstStyle/>
                    <a:p>
                      <a:pPr marL="119901" marR="125768" indent="978" rtl="0" fontAlgn="t">
                        <a:spcBef>
                          <a:spcPts val="0"/>
                        </a:spcBef>
                        <a:spcAft>
                          <a:spcPts val="0"/>
                        </a:spcAft>
                      </a:pPr>
                      <a:r>
                        <a:rPr lang="en-US" sz="1100" b="0" i="0" u="none" strike="noStrike" dirty="0">
                          <a:solidFill>
                            <a:srgbClr val="000000"/>
                          </a:solidFill>
                          <a:effectLst/>
                          <a:latin typeface="Calibri" panose="020F0502020204030204" pitchFamily="34" charset="0"/>
                        </a:rPr>
                        <a:t>CTE concentrator proficiency in the challenging State academic standards adopted by the State under section1111(b)(1) of the  Elementary and Secondary Education Act of 1965, as measured by the academic assessments in reading/language arts as described in section  1111(b)(2) of such Act.</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000000"/>
                          </a:solidFill>
                          <a:effectLst/>
                          <a:latin typeface="Calibri" panose="020F0502020204030204" pitchFamily="34" charset="0"/>
                        </a:rPr>
                        <a:t>2S1</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455" marR="442443" indent="-10198" rtl="0" fontAlgn="t">
                        <a:spcBef>
                          <a:spcPts val="0"/>
                        </a:spcBef>
                        <a:spcAft>
                          <a:spcPts val="0"/>
                        </a:spcAft>
                      </a:pPr>
                      <a:r>
                        <a:rPr lang="en-US" sz="1100" b="0" i="0" u="none" strike="noStrike" dirty="0">
                          <a:solidFill>
                            <a:srgbClr val="000000"/>
                          </a:solidFill>
                          <a:effectLst/>
                          <a:latin typeface="Calibri" panose="020F0502020204030204" pitchFamily="34" charset="0"/>
                        </a:rPr>
                        <a:t>Academic Proficiency in Reading/Language Arts</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475729"/>
                  </a:ext>
                </a:extLst>
              </a:tr>
              <a:tr h="612862">
                <a:tc>
                  <a:txBody>
                    <a:bodyPr/>
                    <a:lstStyle/>
                    <a:p>
                      <a:pPr marL="119901" marR="163449" indent="978" rtl="0" fontAlgn="t">
                        <a:spcBef>
                          <a:spcPts val="0"/>
                        </a:spcBef>
                        <a:spcAft>
                          <a:spcPts val="0"/>
                        </a:spcAft>
                      </a:pPr>
                      <a:r>
                        <a:rPr lang="en-US" sz="1100" b="0" i="0" u="none" strike="noStrike" dirty="0">
                          <a:solidFill>
                            <a:srgbClr val="000000"/>
                          </a:solidFill>
                          <a:effectLst/>
                          <a:latin typeface="Calibri" panose="020F0502020204030204" pitchFamily="34" charset="0"/>
                        </a:rPr>
                        <a:t>CTE concentrator proficiency in the challenging State academic standards adopted by the State under section1111(b)(1) of the  Elementary and Secondary Education Act of 1965, as measured by the academic assessments in mathematics as described in section  1111(b)(2) of such Act.</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000000"/>
                          </a:solidFill>
                          <a:effectLst/>
                          <a:latin typeface="Calibri" panose="020F0502020204030204" pitchFamily="34" charset="0"/>
                        </a:rPr>
                        <a:t>2S2 </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455" marR="442443" indent="-10198" rtl="0" fontAlgn="t">
                        <a:spcBef>
                          <a:spcPts val="0"/>
                        </a:spcBef>
                        <a:spcAft>
                          <a:spcPts val="0"/>
                        </a:spcAft>
                      </a:pPr>
                      <a:r>
                        <a:rPr lang="en-US" sz="1100" b="0" i="0" u="none" strike="noStrike">
                          <a:solidFill>
                            <a:srgbClr val="000000"/>
                          </a:solidFill>
                          <a:effectLst/>
                          <a:latin typeface="Calibri" panose="020F0502020204030204" pitchFamily="34" charset="0"/>
                        </a:rPr>
                        <a:t>Academic Proficiency in  Mathematics</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734085"/>
                  </a:ext>
                </a:extLst>
              </a:tr>
              <a:tr h="594079">
                <a:tc>
                  <a:txBody>
                    <a:bodyPr/>
                    <a:lstStyle/>
                    <a:p>
                      <a:pPr marL="119901" marR="163678" indent="978" rtl="0" fontAlgn="t">
                        <a:spcBef>
                          <a:spcPts val="0"/>
                        </a:spcBef>
                        <a:spcAft>
                          <a:spcPts val="0"/>
                        </a:spcAft>
                      </a:pPr>
                      <a:r>
                        <a:rPr lang="en-US" sz="1100" b="0" i="0" u="none" strike="noStrike" dirty="0">
                          <a:solidFill>
                            <a:srgbClr val="000000"/>
                          </a:solidFill>
                          <a:effectLst/>
                          <a:latin typeface="Calibri" panose="020F0502020204030204" pitchFamily="34" charset="0"/>
                        </a:rPr>
                        <a:t>CTE concentrator proficiency in the challenging State academic standards adopted by the State under section1111(b)(1) of the  Elementary and Secondary Education Act of 1965, as measured by the academic assessments in science as described in section 1111(b)(2) of such Act.</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000000"/>
                          </a:solidFill>
                          <a:effectLst/>
                          <a:latin typeface="Calibri" panose="020F0502020204030204" pitchFamily="34" charset="0"/>
                        </a:rPr>
                        <a:t>2S3 </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455" marR="442443" indent="-2743" rtl="0" fontAlgn="t">
                        <a:spcBef>
                          <a:spcPts val="0"/>
                        </a:spcBef>
                        <a:spcAft>
                          <a:spcPts val="0"/>
                        </a:spcAft>
                      </a:pPr>
                      <a:r>
                        <a:rPr lang="en-US" sz="1100" b="0" i="0" u="none" strike="noStrike" dirty="0">
                          <a:solidFill>
                            <a:srgbClr val="000000"/>
                          </a:solidFill>
                          <a:effectLst/>
                          <a:latin typeface="Calibri" panose="020F0502020204030204" pitchFamily="34" charset="0"/>
                        </a:rPr>
                        <a:t>Academic Proficiency in Science</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149503"/>
                  </a:ext>
                </a:extLst>
              </a:tr>
              <a:tr h="819150">
                <a:tc>
                  <a:txBody>
                    <a:bodyPr/>
                    <a:lstStyle/>
                    <a:p>
                      <a:pPr marL="115278" marR="163957" indent="-5321" rtl="0" fontAlgn="t">
                        <a:spcBef>
                          <a:spcPts val="0"/>
                        </a:spcBef>
                        <a:spcAft>
                          <a:spcPts val="0"/>
                        </a:spcAft>
                      </a:pPr>
                      <a:r>
                        <a:rPr lang="en-US" sz="1100" b="0" i="0" u="none" strike="noStrike">
                          <a:solidFill>
                            <a:srgbClr val="000000"/>
                          </a:solidFill>
                          <a:effectLst/>
                          <a:latin typeface="Calibri" panose="020F0502020204030204" pitchFamily="34" charset="0"/>
                        </a:rPr>
                        <a:t>The percentage of CTE concentrators who, in the second quarter after exiting from secondary education, are in postsecondary education or advanced training, military service, or a service program that receives assistance under title I of the National and Community Service Act of  1990 (42 U.S.C. 12511 et seq.), are volunteers as described in section  5(a) of the Peace Corps Act (22 U.S.C. 2504(a)), or are employed.</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Calibri" panose="020F0502020204030204" pitchFamily="34" charset="0"/>
                        </a:rPr>
                        <a:t>3S1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666" rtl="0" fontAlgn="t">
                        <a:spcBef>
                          <a:spcPts val="0"/>
                        </a:spcBef>
                        <a:spcAft>
                          <a:spcPts val="0"/>
                        </a:spcAft>
                      </a:pPr>
                      <a:r>
                        <a:rPr lang="en-US" sz="1100" b="0" i="0" u="none" strike="noStrike">
                          <a:solidFill>
                            <a:srgbClr val="000000"/>
                          </a:solidFill>
                          <a:effectLst/>
                          <a:latin typeface="Calibri" panose="020F0502020204030204" pitchFamily="34" charset="0"/>
                        </a:rPr>
                        <a:t>Post-Program Placement</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373376"/>
                  </a:ext>
                </a:extLst>
              </a:tr>
              <a:tr h="435607">
                <a:tc>
                  <a:txBody>
                    <a:bodyPr/>
                    <a:lstStyle/>
                    <a:p>
                      <a:pPr marL="115278" marR="117691" indent="-9525" rtl="0" fontAlgn="t">
                        <a:spcBef>
                          <a:spcPts val="0"/>
                        </a:spcBef>
                        <a:spcAft>
                          <a:spcPts val="0"/>
                        </a:spcAft>
                      </a:pPr>
                      <a:r>
                        <a:rPr lang="en-US" sz="1100" b="0" i="0" u="none" strike="noStrike">
                          <a:solidFill>
                            <a:srgbClr val="000000"/>
                          </a:solidFill>
                          <a:effectLst/>
                          <a:latin typeface="Calibri" panose="020F0502020204030204" pitchFamily="34" charset="0"/>
                        </a:rPr>
                        <a:t>The percentage of CTE concentrators in career and technical education programs and programs of study that lead to non-traditional fields.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Calibri" panose="020F0502020204030204" pitchFamily="34" charset="0"/>
                        </a:rPr>
                        <a:t>4S1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027" marR="393751" indent="5639" rtl="0" fontAlgn="t">
                        <a:spcBef>
                          <a:spcPts val="0"/>
                        </a:spcBef>
                        <a:spcAft>
                          <a:spcPts val="0"/>
                        </a:spcAft>
                      </a:pPr>
                      <a:r>
                        <a:rPr lang="en-US" sz="1100" b="0" i="0" u="none" strike="noStrike">
                          <a:solidFill>
                            <a:srgbClr val="000000"/>
                          </a:solidFill>
                          <a:effectLst/>
                          <a:latin typeface="Calibri" panose="020F0502020204030204" pitchFamily="34" charset="0"/>
                        </a:rPr>
                        <a:t>Non-traditional Program  Concentration</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652"/>
                  </a:ext>
                </a:extLst>
              </a:tr>
              <a:tr h="443794">
                <a:tc>
                  <a:txBody>
                    <a:bodyPr/>
                    <a:lstStyle/>
                    <a:p>
                      <a:pPr marL="115278" marR="409893" indent="-9525" rtl="0" fontAlgn="t">
                        <a:spcBef>
                          <a:spcPts val="0"/>
                        </a:spcBef>
                        <a:spcAft>
                          <a:spcPts val="0"/>
                        </a:spcAft>
                      </a:pPr>
                      <a:r>
                        <a:rPr lang="en-US" sz="1100" b="0" i="0" u="none" strike="noStrike">
                          <a:solidFill>
                            <a:srgbClr val="000000"/>
                          </a:solidFill>
                          <a:effectLst/>
                          <a:latin typeface="Calibri" panose="020F0502020204030204" pitchFamily="34" charset="0"/>
                        </a:rPr>
                        <a:t>The percentage of CTE concentrators graduating from high school having attained a recognized postsecondary credential.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Calibri" panose="020F0502020204030204" pitchFamily="34" charset="0"/>
                        </a:rPr>
                        <a:t>5S1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455" rtl="0" fontAlgn="t">
                        <a:spcBef>
                          <a:spcPts val="0"/>
                        </a:spcBef>
                        <a:spcAft>
                          <a:spcPts val="0"/>
                        </a:spcAft>
                      </a:pPr>
                      <a:r>
                        <a:rPr lang="en-US" sz="1100" b="0" i="0" u="none" strike="noStrike">
                          <a:solidFill>
                            <a:srgbClr val="000000"/>
                          </a:solidFill>
                          <a:effectLst/>
                          <a:latin typeface="Calibri" panose="020F0502020204030204" pitchFamily="34" charset="0"/>
                        </a:rPr>
                        <a:t>Attained Recognized  </a:t>
                      </a:r>
                      <a:endParaRPr lang="en-US" sz="1100">
                        <a:effectLst/>
                      </a:endParaRPr>
                    </a:p>
                    <a:p>
                      <a:pPr marL="67666" rtl="0" fontAlgn="t">
                        <a:spcBef>
                          <a:spcPts val="67"/>
                        </a:spcBef>
                        <a:spcAft>
                          <a:spcPts val="0"/>
                        </a:spcAft>
                      </a:pPr>
                      <a:r>
                        <a:rPr lang="en-US" sz="1100" b="0" i="0" u="none" strike="noStrike">
                          <a:solidFill>
                            <a:srgbClr val="000000"/>
                          </a:solidFill>
                          <a:effectLst/>
                          <a:latin typeface="Calibri" panose="020F0502020204030204" pitchFamily="34" charset="0"/>
                        </a:rPr>
                        <a:t>Postsecondary Credential</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956127"/>
                  </a:ext>
                </a:extLst>
              </a:tr>
              <a:tr h="596974">
                <a:tc>
                  <a:txBody>
                    <a:bodyPr/>
                    <a:lstStyle/>
                    <a:p>
                      <a:pPr marL="114008" marR="320154" indent="-1257" rtl="0" fontAlgn="t">
                        <a:spcBef>
                          <a:spcPts val="0"/>
                        </a:spcBef>
                        <a:spcAft>
                          <a:spcPts val="0"/>
                        </a:spcAft>
                      </a:pPr>
                      <a:r>
                        <a:rPr lang="en-US" sz="1100" b="0" i="0" u="none" strike="noStrike">
                          <a:solidFill>
                            <a:srgbClr val="000000"/>
                          </a:solidFill>
                          <a:effectLst/>
                          <a:latin typeface="Calibri" panose="020F0502020204030204" pitchFamily="34" charset="0"/>
                        </a:rPr>
                        <a:t>The percentage of CTE concentrators graduating from high school  having attained postsecondary credits in the relevant career and  technical education program or program of study earned through dual or concurrent enrollment or another credit transfer agreement</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Calibri" panose="020F0502020204030204" pitchFamily="34" charset="0"/>
                        </a:rPr>
                        <a:t>5S2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455" marR="437185" indent="-4559" rtl="0" fontAlgn="t">
                        <a:spcBef>
                          <a:spcPts val="0"/>
                        </a:spcBef>
                        <a:spcAft>
                          <a:spcPts val="0"/>
                        </a:spcAft>
                      </a:pPr>
                      <a:r>
                        <a:rPr lang="en-US" sz="1100" b="0" i="0" u="none" strike="noStrike">
                          <a:solidFill>
                            <a:srgbClr val="000000"/>
                          </a:solidFill>
                          <a:effectLst/>
                          <a:latin typeface="Calibri" panose="020F0502020204030204" pitchFamily="34" charset="0"/>
                        </a:rPr>
                        <a:t>Attained Postsecondary  Credits</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278954"/>
                  </a:ext>
                </a:extLst>
              </a:tr>
              <a:tr h="435607">
                <a:tc>
                  <a:txBody>
                    <a:bodyPr/>
                    <a:lstStyle/>
                    <a:p>
                      <a:pPr marL="115278" marR="409893" indent="-9525" rtl="0" fontAlgn="t">
                        <a:spcBef>
                          <a:spcPts val="0"/>
                        </a:spcBef>
                        <a:spcAft>
                          <a:spcPts val="0"/>
                        </a:spcAft>
                      </a:pPr>
                      <a:r>
                        <a:rPr lang="en-US" sz="1100" b="0" i="0" u="none" strike="noStrike">
                          <a:solidFill>
                            <a:srgbClr val="000000"/>
                          </a:solidFill>
                          <a:effectLst/>
                          <a:latin typeface="Calibri" panose="020F0502020204030204" pitchFamily="34" charset="0"/>
                        </a:rPr>
                        <a:t>The percentage of CTE concentrators graduating from high school  having participated in work-based learning </a:t>
                      </a:r>
                      <a:endParaRPr lang="en-US" sz="110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000000"/>
                          </a:solidFill>
                          <a:effectLst/>
                          <a:latin typeface="Calibri" panose="020F0502020204030204" pitchFamily="34" charset="0"/>
                        </a:rPr>
                        <a:t>5S3 </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666" marR="220459" rtl="0" fontAlgn="t">
                        <a:spcBef>
                          <a:spcPts val="0"/>
                        </a:spcBef>
                        <a:spcAft>
                          <a:spcPts val="0"/>
                        </a:spcAft>
                      </a:pPr>
                      <a:r>
                        <a:rPr lang="en-US" sz="1100" b="0" i="0" u="none" strike="noStrike" dirty="0">
                          <a:solidFill>
                            <a:srgbClr val="000000"/>
                          </a:solidFill>
                          <a:effectLst/>
                          <a:latin typeface="Calibri" panose="020F0502020204030204" pitchFamily="34" charset="0"/>
                        </a:rPr>
                        <a:t>Participated in Work-Based  Learning</a:t>
                      </a:r>
                      <a:endParaRPr lang="en-US" sz="1100" dirty="0">
                        <a:effectLst/>
                      </a:endParaRPr>
                    </a:p>
                  </a:txBody>
                  <a:tcPr marL="29387" marR="29387" marT="29387" marB="293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638112"/>
                  </a:ext>
                </a:extLst>
              </a:tr>
            </a:tbl>
          </a:graphicData>
        </a:graphic>
      </p:graphicFrame>
      <p:sp>
        <p:nvSpPr>
          <p:cNvPr id="5" name="Rectangle 1">
            <a:extLst>
              <a:ext uri="{FF2B5EF4-FFF2-40B4-BE49-F238E27FC236}">
                <a16:creationId xmlns:a16="http://schemas.microsoft.com/office/drawing/2014/main" id="{84831044-86FA-4797-9E18-1377AACE24E6}"/>
              </a:ext>
            </a:extLst>
          </p:cNvPr>
          <p:cNvSpPr>
            <a:spLocks noChangeArrowheads="1"/>
          </p:cNvSpPr>
          <p:nvPr/>
        </p:nvSpPr>
        <p:spPr bwMode="auto">
          <a:xfrm>
            <a:off x="3660775" y="1120775"/>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83002F6-B465-4C66-99B0-B4BB92C6D910}"/>
              </a:ext>
            </a:extLst>
          </p:cNvPr>
          <p:cNvSpPr txBox="1"/>
          <p:nvPr/>
        </p:nvSpPr>
        <p:spPr>
          <a:xfrm>
            <a:off x="2081211" y="437988"/>
            <a:ext cx="5953125" cy="400110"/>
          </a:xfrm>
          <a:prstGeom prst="rect">
            <a:avLst/>
          </a:prstGeom>
          <a:noFill/>
        </p:spPr>
        <p:txBody>
          <a:bodyPr wrap="square" rtlCol="0">
            <a:spAutoFit/>
          </a:bodyPr>
          <a:lstStyle/>
          <a:p>
            <a:pPr algn="ctr"/>
            <a:r>
              <a:rPr lang="en-US" sz="2000" b="1" dirty="0"/>
              <a:t>Perkins Indicators Codes and Definitions</a:t>
            </a:r>
          </a:p>
        </p:txBody>
      </p:sp>
    </p:spTree>
    <p:extLst>
      <p:ext uri="{BB962C8B-B14F-4D97-AF65-F5344CB8AC3E}">
        <p14:creationId xmlns:p14="http://schemas.microsoft.com/office/powerpoint/2010/main" val="404593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extLst>
              <p:ext uri="{D42A27DB-BD31-4B8C-83A1-F6EECF244321}">
                <p14:modId xmlns:p14="http://schemas.microsoft.com/office/powerpoint/2010/main" val="4089137786"/>
              </p:ext>
            </p:extLst>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1" name="Rectangle 10">
            <a:extLst>
              <a:ext uri="{FF2B5EF4-FFF2-40B4-BE49-F238E27FC236}">
                <a16:creationId xmlns:a16="http://schemas.microsoft.com/office/drawing/2014/main" id="{E83FB63F-8C6B-4CD5-8373-8A922FC44B7D}"/>
              </a:ext>
            </a:extLst>
          </p:cNvPr>
          <p:cNvSpPr/>
          <p:nvPr/>
        </p:nvSpPr>
        <p:spPr>
          <a:xfrm>
            <a:off x="943927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585F05-C73E-43E0-B221-E9A6FBD88072}"/>
              </a:ext>
            </a:extLst>
          </p:cNvPr>
          <p:cNvSpPr txBox="1"/>
          <p:nvPr/>
        </p:nvSpPr>
        <p:spPr>
          <a:xfrm>
            <a:off x="2033586" y="466563"/>
            <a:ext cx="6329364" cy="400110"/>
          </a:xfrm>
          <a:prstGeom prst="rect">
            <a:avLst/>
          </a:prstGeom>
          <a:noFill/>
        </p:spPr>
        <p:txBody>
          <a:bodyPr wrap="square" rtlCol="0">
            <a:spAutoFit/>
          </a:bodyPr>
          <a:lstStyle/>
          <a:p>
            <a:pPr algn="ctr"/>
            <a:r>
              <a:rPr lang="en-US" sz="2000" b="1" dirty="0"/>
              <a:t>Region-wide Perkins Indicator Data for CIRR #425</a:t>
            </a:r>
          </a:p>
        </p:txBody>
      </p:sp>
      <p:pic>
        <p:nvPicPr>
          <p:cNvPr id="3" name="Picture 2">
            <a:extLst>
              <a:ext uri="{FF2B5EF4-FFF2-40B4-BE49-F238E27FC236}">
                <a16:creationId xmlns:a16="http://schemas.microsoft.com/office/drawing/2014/main" id="{A551C5E3-60CC-4686-A123-FAC443448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455"/>
            <a:ext cx="10058400" cy="4877490"/>
          </a:xfrm>
          <a:prstGeom prst="rect">
            <a:avLst/>
          </a:prstGeom>
        </p:spPr>
      </p:pic>
    </p:spTree>
    <p:extLst>
      <p:ext uri="{BB962C8B-B14F-4D97-AF65-F5344CB8AC3E}">
        <p14:creationId xmlns:p14="http://schemas.microsoft.com/office/powerpoint/2010/main" val="256651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5FFCCAB-000E-49FB-9C15-2CF3A88E3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90" y="1344596"/>
            <a:ext cx="9894910" cy="5083208"/>
          </a:xfrm>
          <a:prstGeom prst="rect">
            <a:avLst/>
          </a:prstGeom>
        </p:spPr>
      </p:pic>
    </p:spTree>
    <p:extLst>
      <p:ext uri="{BB962C8B-B14F-4D97-AF65-F5344CB8AC3E}">
        <p14:creationId xmlns:p14="http://schemas.microsoft.com/office/powerpoint/2010/main" val="385301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C0EB7E-D11A-4972-BA78-6A219FD2E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1357740"/>
            <a:ext cx="9848850" cy="5056920"/>
          </a:xfrm>
          <a:prstGeom prst="rect">
            <a:avLst/>
          </a:prstGeom>
        </p:spPr>
      </p:pic>
    </p:spTree>
    <p:extLst>
      <p:ext uri="{BB962C8B-B14F-4D97-AF65-F5344CB8AC3E}">
        <p14:creationId xmlns:p14="http://schemas.microsoft.com/office/powerpoint/2010/main" val="139528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 CTE</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8177D24-7F5F-4BD0-8A74-D9EAF2242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563"/>
            <a:ext cx="10058400" cy="5139273"/>
          </a:xfrm>
          <a:prstGeom prst="rect">
            <a:avLst/>
          </a:prstGeom>
        </p:spPr>
      </p:pic>
    </p:spTree>
    <p:extLst>
      <p:ext uri="{BB962C8B-B14F-4D97-AF65-F5344CB8AC3E}">
        <p14:creationId xmlns:p14="http://schemas.microsoft.com/office/powerpoint/2010/main" val="116006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 CTE</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0CAAC8-3838-4C5F-B1F9-EA3B8D163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251"/>
            <a:ext cx="10058400" cy="5259897"/>
          </a:xfrm>
          <a:prstGeom prst="rect">
            <a:avLst/>
          </a:prstGeom>
        </p:spPr>
      </p:pic>
    </p:spTree>
    <p:extLst>
      <p:ext uri="{BB962C8B-B14F-4D97-AF65-F5344CB8AC3E}">
        <p14:creationId xmlns:p14="http://schemas.microsoft.com/office/powerpoint/2010/main" val="112116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 CTE</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AA9719-D6CB-463D-976C-8C54FB534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1128"/>
            <a:ext cx="10058400" cy="5270143"/>
          </a:xfrm>
          <a:prstGeom prst="rect">
            <a:avLst/>
          </a:prstGeom>
        </p:spPr>
      </p:pic>
    </p:spTree>
    <p:extLst>
      <p:ext uri="{BB962C8B-B14F-4D97-AF65-F5344CB8AC3E}">
        <p14:creationId xmlns:p14="http://schemas.microsoft.com/office/powerpoint/2010/main" val="316511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6084EB1-70F7-4B6D-9625-F8C89670A149}"/>
              </a:ext>
            </a:extLst>
          </p:cNvPr>
          <p:cNvGraphicFramePr>
            <a:graphicFrameLocks noGrp="1"/>
          </p:cNvGraphicFramePr>
          <p:nvPr/>
        </p:nvGraphicFramePr>
        <p:xfrm>
          <a:off x="1414462" y="6863670"/>
          <a:ext cx="7229476"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3793834841"/>
                    </a:ext>
                  </a:extLst>
                </a:gridCol>
                <a:gridCol w="2235200">
                  <a:extLst>
                    <a:ext uri="{9D8B030D-6E8A-4147-A177-3AD203B41FA5}">
                      <a16:colId xmlns:a16="http://schemas.microsoft.com/office/drawing/2014/main" val="2959093186"/>
                    </a:ext>
                  </a:extLst>
                </a:gridCol>
                <a:gridCol w="2759076">
                  <a:extLst>
                    <a:ext uri="{9D8B030D-6E8A-4147-A177-3AD203B41FA5}">
                      <a16:colId xmlns:a16="http://schemas.microsoft.com/office/drawing/2014/main" val="1919284669"/>
                    </a:ext>
                  </a:extLst>
                </a:gridCol>
              </a:tblGrid>
              <a:tr h="266489">
                <a:tc grid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Scoring color-coded key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81719845"/>
                  </a:ext>
                </a:extLst>
              </a:tr>
              <a:tr h="289816">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92D050"/>
                          </a:solidFill>
                        </a:rPr>
                        <a:t>Met Indicator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00B0F0"/>
                          </a:solidFill>
                        </a:rPr>
                        <a:t>Met 90% Target</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Indicator Target Not Met</a:t>
                      </a:r>
                    </a:p>
                  </a:txBody>
                  <a:tcPr/>
                </a:tc>
                <a:extLst>
                  <a:ext uri="{0D108BD9-81ED-4DB2-BD59-A6C34878D82A}">
                    <a16:rowId xmlns:a16="http://schemas.microsoft.com/office/drawing/2014/main" val="4216430884"/>
                  </a:ext>
                </a:extLst>
              </a:tr>
            </a:tbl>
          </a:graphicData>
        </a:graphic>
      </p:graphicFrame>
      <p:sp>
        <p:nvSpPr>
          <p:cNvPr id="12" name="TextBox 11">
            <a:extLst>
              <a:ext uri="{FF2B5EF4-FFF2-40B4-BE49-F238E27FC236}">
                <a16:creationId xmlns:a16="http://schemas.microsoft.com/office/drawing/2014/main" id="{CF585F05-C73E-43E0-B221-E9A6FBD88072}"/>
              </a:ext>
            </a:extLst>
          </p:cNvPr>
          <p:cNvSpPr txBox="1"/>
          <p:nvPr/>
        </p:nvSpPr>
        <p:spPr>
          <a:xfrm>
            <a:off x="1488279" y="540594"/>
            <a:ext cx="7522371" cy="400110"/>
          </a:xfrm>
          <a:prstGeom prst="rect">
            <a:avLst/>
          </a:prstGeom>
          <a:noFill/>
        </p:spPr>
        <p:txBody>
          <a:bodyPr wrap="square" rtlCol="0">
            <a:spAutoFit/>
          </a:bodyPr>
          <a:lstStyle/>
          <a:p>
            <a:pPr algn="ctr"/>
            <a:r>
              <a:rPr lang="en-US" sz="2000" b="1" dirty="0"/>
              <a:t>Special Populations Perkins Indicator Data for CIRR #425 CTE</a:t>
            </a:r>
          </a:p>
        </p:txBody>
      </p:sp>
      <p:sp>
        <p:nvSpPr>
          <p:cNvPr id="11" name="Rectangle 10">
            <a:extLst>
              <a:ext uri="{FF2B5EF4-FFF2-40B4-BE49-F238E27FC236}">
                <a16:creationId xmlns:a16="http://schemas.microsoft.com/office/drawing/2014/main" id="{E83FB63F-8C6B-4CD5-8373-8A922FC44B7D}"/>
              </a:ext>
            </a:extLst>
          </p:cNvPr>
          <p:cNvSpPr/>
          <p:nvPr/>
        </p:nvSpPr>
        <p:spPr>
          <a:xfrm>
            <a:off x="9420225" y="1108754"/>
            <a:ext cx="428625" cy="653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9458AF-80C1-4F87-A4E0-BF97DD9D9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284"/>
            <a:ext cx="10058400" cy="5181832"/>
          </a:xfrm>
          <a:prstGeom prst="rect">
            <a:avLst/>
          </a:prstGeom>
        </p:spPr>
      </p:pic>
    </p:spTree>
    <p:extLst>
      <p:ext uri="{BB962C8B-B14F-4D97-AF65-F5344CB8AC3E}">
        <p14:creationId xmlns:p14="http://schemas.microsoft.com/office/powerpoint/2010/main" val="1931576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690</Words>
  <Application>Microsoft Office PowerPoint</Application>
  <PresentationFormat>Custom</PresentationFormat>
  <Paragraphs>84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Kaleb W. Smith</dc:creator>
  <cp:lastModifiedBy>Gina</cp:lastModifiedBy>
  <cp:revision>8</cp:revision>
  <dcterms:created xsi:type="dcterms:W3CDTF">2022-01-11T13:44:40Z</dcterms:created>
  <dcterms:modified xsi:type="dcterms:W3CDTF">2022-01-13T19:16:32Z</dcterms:modified>
</cp:coreProperties>
</file>